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003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94695" autoAdjust="0"/>
  </p:normalViewPr>
  <p:slideViewPr>
    <p:cSldViewPr>
      <p:cViewPr varScale="1">
        <p:scale>
          <a:sx n="81" d="100"/>
          <a:sy n="81" d="100"/>
        </p:scale>
        <p:origin x="91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1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476000" y="835200"/>
            <a:ext cx="7343775" cy="720725"/>
            <a:chOff x="930" y="527"/>
            <a:chExt cx="4626" cy="454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930" y="527"/>
              <a:ext cx="453" cy="453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03" y="527"/>
              <a:ext cx="453" cy="453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157" y="527"/>
              <a:ext cx="4172" cy="454"/>
            </a:xfrm>
            <a:prstGeom prst="rect">
              <a:avLst/>
            </a:prstGeom>
            <a:solidFill>
              <a:srgbClr val="F38B1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0" y="1700213"/>
            <a:ext cx="6904038" cy="46085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pic>
        <p:nvPicPr>
          <p:cNvPr id="3" name="Picture 12" descr="Logo_fragezeich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1584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689036" y="6314072"/>
            <a:ext cx="6911975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 rot="16200000">
            <a:off x="6297549" y="4005263"/>
            <a:ext cx="4535487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715863"/>
          </a:xfrm>
          <a:effectLst>
            <a:outerShdw dist="35560" dir="2700000" algn="ctr" rotWithShape="0">
              <a:schemeClr val="tx1"/>
            </a:outerShdw>
          </a:effectLst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sp>
        <p:nvSpPr>
          <p:cNvPr id="13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5_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1476375" y="836613"/>
            <a:ext cx="7343775" cy="1512887"/>
            <a:chOff x="930" y="527"/>
            <a:chExt cx="4626" cy="953"/>
          </a:xfrm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930" y="527"/>
              <a:ext cx="952" cy="951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4558" y="527"/>
              <a:ext cx="998" cy="951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383" y="527"/>
              <a:ext cx="3720" cy="953"/>
            </a:xfrm>
            <a:prstGeom prst="rect">
              <a:avLst/>
            </a:prstGeom>
            <a:solidFill>
              <a:srgbClr val="F38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1515964"/>
          </a:xfrm>
          <a:effectLst>
            <a:outerShdw dist="35560" dir="2700000" algn="ctr" rotWithShape="0">
              <a:schemeClr val="tx1"/>
            </a:outerShdw>
          </a:effectLst>
        </p:spPr>
        <p:txBody>
          <a:bodyPr anchor="ctr" anchorCtr="0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pic>
        <p:nvPicPr>
          <p:cNvPr id="3" name="Picture 12" descr="Logo_fragezeich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1584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391824" y="6303439"/>
            <a:ext cx="8500656" cy="739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 rot="16200000">
            <a:off x="6984851" y="4401095"/>
            <a:ext cx="3743821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Rectangle 4"/>
          <p:cNvSpPr>
            <a:spLocks noChangeArrowheads="1"/>
          </p:cNvSpPr>
          <p:nvPr userDrawn="1"/>
        </p:nvSpPr>
        <p:spPr bwMode="auto">
          <a:xfrm>
            <a:off x="323528" y="2492895"/>
            <a:ext cx="8496944" cy="3815829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p_1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476000" y="835200"/>
            <a:ext cx="7343775" cy="720725"/>
            <a:chOff x="930" y="527"/>
            <a:chExt cx="4626" cy="454"/>
          </a:xfrm>
          <a:solidFill>
            <a:schemeClr val="bg1"/>
          </a:solidFill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930" y="527"/>
              <a:ext cx="453" cy="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03" y="527"/>
              <a:ext cx="453" cy="45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157" y="527"/>
              <a:ext cx="4172" cy="4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0" y="1700213"/>
            <a:ext cx="6904038" cy="46085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689036" y="6314072"/>
            <a:ext cx="6911975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 rot="16200000">
            <a:off x="6297549" y="4005263"/>
            <a:ext cx="4535487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715863"/>
          </a:xfrm>
          <a:effectLst/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rgbClr val="00388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pic>
        <p:nvPicPr>
          <p:cNvPr id="13" name="Picture 35" descr="Lernkontrol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1580463" cy="14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p_1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0" y="2132855"/>
            <a:ext cx="6904038" cy="4175869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689600" y="6314072"/>
            <a:ext cx="6911975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 rot="16200000">
            <a:off x="6514025" y="4220976"/>
            <a:ext cx="4103861" cy="7163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4" name="Group 38"/>
          <p:cNvGrpSpPr>
            <a:grpSpLocks/>
          </p:cNvGrpSpPr>
          <p:nvPr userDrawn="1"/>
        </p:nvGrpSpPr>
        <p:grpSpPr bwMode="auto">
          <a:xfrm>
            <a:off x="1547813" y="846138"/>
            <a:ext cx="7200900" cy="1152525"/>
            <a:chOff x="975" y="533"/>
            <a:chExt cx="4536" cy="726"/>
          </a:xfrm>
          <a:solidFill>
            <a:schemeClr val="bg1"/>
          </a:solidFill>
        </p:grpSpPr>
        <p:sp>
          <p:nvSpPr>
            <p:cNvPr id="14" name="Oval 39"/>
            <p:cNvSpPr>
              <a:spLocks noChangeArrowheads="1"/>
            </p:cNvSpPr>
            <p:nvPr/>
          </p:nvSpPr>
          <p:spPr bwMode="auto">
            <a:xfrm>
              <a:off x="4752" y="533"/>
              <a:ext cx="759" cy="72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1338" y="533"/>
              <a:ext cx="3810" cy="72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975" y="533"/>
              <a:ext cx="759" cy="724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</p:grp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1144489"/>
          </a:xfrm>
          <a:effectLst/>
        </p:spPr>
        <p:txBody>
          <a:bodyPr anchor="ctr" anchorCtr="0">
            <a:normAutofit/>
          </a:bodyPr>
          <a:lstStyle>
            <a:lvl1pPr marL="0" indent="0">
              <a:buNone/>
              <a:defRPr sz="2800" b="1" baseline="0">
                <a:solidFill>
                  <a:srgbClr val="003888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pic>
        <p:nvPicPr>
          <p:cNvPr id="13" name="Picture 35" descr="Lernkontrol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1580463" cy="14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p_1_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1476375" y="836613"/>
            <a:ext cx="7343775" cy="1512887"/>
            <a:chOff x="930" y="527"/>
            <a:chExt cx="4626" cy="953"/>
          </a:xfrm>
          <a:solidFill>
            <a:schemeClr val="bg1"/>
          </a:solidFill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930" y="527"/>
              <a:ext cx="952" cy="95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4558" y="527"/>
              <a:ext cx="998" cy="951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383" y="527"/>
              <a:ext cx="3720" cy="95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0" y="2492896"/>
            <a:ext cx="6904038" cy="381582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689600" y="6314071"/>
            <a:ext cx="6920195" cy="7260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 rot="16200000">
            <a:off x="6698057" y="4396984"/>
            <a:ext cx="3743820" cy="7965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1515964"/>
          </a:xfrm>
          <a:effectLst/>
        </p:spPr>
        <p:txBody>
          <a:bodyPr anchor="ctr" anchorCtr="0">
            <a:normAutofit/>
          </a:bodyPr>
          <a:lstStyle>
            <a:lvl1pPr marL="0" indent="0">
              <a:buNone/>
              <a:tabLst/>
              <a:defRPr sz="2800" b="1">
                <a:solidFill>
                  <a:srgbClr val="00388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pic>
        <p:nvPicPr>
          <p:cNvPr id="13" name="Picture 35" descr="Lernkontroll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1580463" cy="14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1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0" y="2132855"/>
            <a:ext cx="6904038" cy="4175869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689600" y="6314072"/>
            <a:ext cx="6911975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 rot="16200000">
            <a:off x="6514025" y="4220976"/>
            <a:ext cx="4103861" cy="7163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3" name="Group 38"/>
          <p:cNvGrpSpPr>
            <a:grpSpLocks/>
          </p:cNvGrpSpPr>
          <p:nvPr userDrawn="1"/>
        </p:nvGrpSpPr>
        <p:grpSpPr bwMode="auto">
          <a:xfrm>
            <a:off x="1547813" y="846138"/>
            <a:ext cx="7200900" cy="1152525"/>
            <a:chOff x="975" y="533"/>
            <a:chExt cx="4536" cy="726"/>
          </a:xfrm>
        </p:grpSpPr>
        <p:sp>
          <p:nvSpPr>
            <p:cNvPr id="14" name="Oval 39"/>
            <p:cNvSpPr>
              <a:spLocks noChangeArrowheads="1"/>
            </p:cNvSpPr>
            <p:nvPr/>
          </p:nvSpPr>
          <p:spPr bwMode="auto">
            <a:xfrm>
              <a:off x="4752" y="533"/>
              <a:ext cx="759" cy="724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1338" y="533"/>
              <a:ext cx="3810" cy="726"/>
            </a:xfrm>
            <a:prstGeom prst="rect">
              <a:avLst/>
            </a:prstGeom>
            <a:solidFill>
              <a:srgbClr val="F38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975" y="533"/>
              <a:ext cx="759" cy="724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</p:grp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1144489"/>
          </a:xfrm>
          <a:effectLst>
            <a:outerShdw dist="35560" dir="2700000" algn="ctr" rotWithShape="0">
              <a:schemeClr val="tx1"/>
            </a:outerShdw>
          </a:effectLst>
        </p:spPr>
        <p:txBody>
          <a:bodyPr anchor="ctr" anchorCtr="0"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pic>
        <p:nvPicPr>
          <p:cNvPr id="3" name="Picture 12" descr="Logo_fragezeich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1584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1_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"/>
          <p:cNvGrpSpPr>
            <a:grpSpLocks/>
          </p:cNvGrpSpPr>
          <p:nvPr userDrawn="1"/>
        </p:nvGrpSpPr>
        <p:grpSpPr bwMode="auto">
          <a:xfrm>
            <a:off x="1476375" y="836613"/>
            <a:ext cx="7343775" cy="1512887"/>
            <a:chOff x="930" y="527"/>
            <a:chExt cx="4626" cy="953"/>
          </a:xfrm>
        </p:grpSpPr>
        <p:sp>
          <p:nvSpPr>
            <p:cNvPr id="17" name="Oval 3"/>
            <p:cNvSpPr>
              <a:spLocks noChangeArrowheads="1"/>
            </p:cNvSpPr>
            <p:nvPr/>
          </p:nvSpPr>
          <p:spPr bwMode="auto">
            <a:xfrm>
              <a:off x="930" y="527"/>
              <a:ext cx="952" cy="951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4558" y="527"/>
              <a:ext cx="998" cy="951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1383" y="527"/>
              <a:ext cx="3720" cy="953"/>
            </a:xfrm>
            <a:prstGeom prst="rect">
              <a:avLst/>
            </a:prstGeom>
            <a:solidFill>
              <a:srgbClr val="F38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619250" y="2492896"/>
            <a:ext cx="6904038" cy="3815828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689600" y="6314071"/>
            <a:ext cx="6920195" cy="7260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 rot="16200000">
            <a:off x="6698057" y="4396984"/>
            <a:ext cx="3743820" cy="7965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1515964"/>
          </a:xfrm>
          <a:effectLst>
            <a:outerShdw dist="35560" dir="2700000" algn="ctr" rotWithShape="0">
              <a:schemeClr val="tx1"/>
            </a:outerShdw>
          </a:effectLst>
        </p:spPr>
        <p:txBody>
          <a:bodyPr anchor="ctr" anchorCtr="0">
            <a:normAutofit/>
          </a:bodyPr>
          <a:lstStyle>
            <a:lvl1pPr marL="0" indent="0">
              <a:buNone/>
              <a:tabLst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pic>
        <p:nvPicPr>
          <p:cNvPr id="3" name="Picture 12" descr="Logo_fragezeich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1584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2 / Typ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323850" y="1196975"/>
            <a:ext cx="8424863" cy="51117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395288" y="6308725"/>
            <a:ext cx="8424862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 rot="16200000">
            <a:off x="6120607" y="3609181"/>
            <a:ext cx="532765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850" y="774000"/>
            <a:ext cx="8424863" cy="4318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323528" y="774000"/>
            <a:ext cx="8424936" cy="432048"/>
          </a:xfrm>
          <a:effectLst/>
        </p:spPr>
        <p:txBody>
          <a:bodyPr anchor="ctr" anchorCtr="0">
            <a:normAutofit/>
          </a:bodyPr>
          <a:lstStyle>
            <a:lvl1pPr algn="ctr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323850" y="908720"/>
            <a:ext cx="8424863" cy="540000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395288" y="6308725"/>
            <a:ext cx="8424862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 rot="16200000">
            <a:off x="6120607" y="3609181"/>
            <a:ext cx="532765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2_Ohne_Pik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323850" y="1196975"/>
            <a:ext cx="8424863" cy="5111750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395288" y="6308725"/>
            <a:ext cx="8424862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 rot="16200000">
            <a:off x="6120607" y="3609181"/>
            <a:ext cx="532765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Rectangle 8"/>
          <p:cNvSpPr>
            <a:spLocks noChangeArrowheads="1"/>
          </p:cNvSpPr>
          <p:nvPr userDrawn="1"/>
        </p:nvSpPr>
        <p:spPr bwMode="auto">
          <a:xfrm>
            <a:off x="323850" y="774000"/>
            <a:ext cx="8424863" cy="431800"/>
          </a:xfrm>
          <a:prstGeom prst="rect">
            <a:avLst/>
          </a:prstGeom>
          <a:solidFill>
            <a:srgbClr val="E6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2400">
              <a:solidFill>
                <a:schemeClr val="bg1"/>
              </a:solidFill>
            </a:endParaRP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323528" y="764705"/>
            <a:ext cx="8424936" cy="432048"/>
          </a:xfrm>
          <a:effectLst/>
        </p:spPr>
        <p:txBody>
          <a:bodyPr anchor="ctr" anchorCtr="0">
            <a:normAutofit/>
          </a:bodyPr>
          <a:lstStyle>
            <a:lvl1pPr algn="ctr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sp>
        <p:nvSpPr>
          <p:cNvPr id="8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sp>
        <p:nvSpPr>
          <p:cNvPr id="13" name="Rectangle 3"/>
          <p:cNvSpPr>
            <a:spLocks noChangeArrowheads="1"/>
          </p:cNvSpPr>
          <p:nvPr userDrawn="1"/>
        </p:nvSpPr>
        <p:spPr bwMode="auto">
          <a:xfrm>
            <a:off x="323850" y="762000"/>
            <a:ext cx="8424863" cy="5546725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 userDrawn="1"/>
        </p:nvSpPr>
        <p:spPr bwMode="auto">
          <a:xfrm>
            <a:off x="395288" y="6308725"/>
            <a:ext cx="8424862" cy="730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 rot="16200000">
            <a:off x="6120607" y="3609181"/>
            <a:ext cx="5327650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5_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476000" y="835200"/>
            <a:ext cx="7343775" cy="720725"/>
            <a:chOff x="930" y="527"/>
            <a:chExt cx="4626" cy="454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930" y="527"/>
              <a:ext cx="453" cy="453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5103" y="527"/>
              <a:ext cx="453" cy="453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1157" y="527"/>
              <a:ext cx="4172" cy="454"/>
            </a:xfrm>
            <a:prstGeom prst="rect">
              <a:avLst/>
            </a:prstGeom>
            <a:solidFill>
              <a:srgbClr val="F38B1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391824" y="6303439"/>
            <a:ext cx="8500656" cy="739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 rot="16200000">
            <a:off x="6589018" y="4005263"/>
            <a:ext cx="4535487" cy="714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715863"/>
          </a:xfrm>
          <a:effectLst>
            <a:outerShdw dist="35560" dir="2700000" algn="ctr" rotWithShape="0">
              <a:schemeClr val="tx1"/>
            </a:outerShdw>
          </a:effectLst>
        </p:spPr>
        <p:txBody>
          <a:bodyPr anchor="ctr" anchorCtr="0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sp>
        <p:nvSpPr>
          <p:cNvPr id="13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323528" y="1700213"/>
            <a:ext cx="8496944" cy="460851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  <p:pic>
        <p:nvPicPr>
          <p:cNvPr id="3" name="Picture 12" descr="Logo_fragezeich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1584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p_5_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Kapitelüberschrift hinzufügen</a:t>
            </a:r>
          </a:p>
        </p:txBody>
      </p:sp>
      <p:grpSp>
        <p:nvGrpSpPr>
          <p:cNvPr id="4" name="Group 38"/>
          <p:cNvGrpSpPr>
            <a:grpSpLocks/>
          </p:cNvGrpSpPr>
          <p:nvPr userDrawn="1"/>
        </p:nvGrpSpPr>
        <p:grpSpPr bwMode="auto">
          <a:xfrm>
            <a:off x="1547813" y="846138"/>
            <a:ext cx="7200900" cy="1152525"/>
            <a:chOff x="975" y="533"/>
            <a:chExt cx="4536" cy="726"/>
          </a:xfrm>
        </p:grpSpPr>
        <p:sp>
          <p:nvSpPr>
            <p:cNvPr id="14" name="Oval 39"/>
            <p:cNvSpPr>
              <a:spLocks noChangeArrowheads="1"/>
            </p:cNvSpPr>
            <p:nvPr/>
          </p:nvSpPr>
          <p:spPr bwMode="auto">
            <a:xfrm>
              <a:off x="4752" y="533"/>
              <a:ext cx="759" cy="724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  <p:sp>
          <p:nvSpPr>
            <p:cNvPr id="15" name="Rectangle 40"/>
            <p:cNvSpPr>
              <a:spLocks noChangeArrowheads="1"/>
            </p:cNvSpPr>
            <p:nvPr/>
          </p:nvSpPr>
          <p:spPr bwMode="auto">
            <a:xfrm>
              <a:off x="1338" y="533"/>
              <a:ext cx="3810" cy="726"/>
            </a:xfrm>
            <a:prstGeom prst="rect">
              <a:avLst/>
            </a:prstGeom>
            <a:solidFill>
              <a:srgbClr val="F38B1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41"/>
            <p:cNvSpPr>
              <a:spLocks noChangeArrowheads="1"/>
            </p:cNvSpPr>
            <p:nvPr/>
          </p:nvSpPr>
          <p:spPr bwMode="auto">
            <a:xfrm>
              <a:off x="975" y="533"/>
              <a:ext cx="759" cy="724"/>
            </a:xfrm>
            <a:prstGeom prst="ellipse">
              <a:avLst/>
            </a:prstGeom>
            <a:solidFill>
              <a:srgbClr val="F38B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de-DE" sz="1800"/>
            </a:p>
          </p:txBody>
        </p:sp>
      </p:grpSp>
      <p:sp>
        <p:nvSpPr>
          <p:cNvPr id="12" name="Inhaltsplatzhalter 11"/>
          <p:cNvSpPr>
            <a:spLocks noGrp="1"/>
          </p:cNvSpPr>
          <p:nvPr>
            <p:ph sz="quarter" idx="10" hasCustomPrompt="1"/>
          </p:nvPr>
        </p:nvSpPr>
        <p:spPr>
          <a:xfrm>
            <a:off x="1835696" y="836711"/>
            <a:ext cx="6768752" cy="1144489"/>
          </a:xfrm>
          <a:effectLst>
            <a:outerShdw dist="35560" dir="2700000" algn="ctr" rotWithShape="0">
              <a:schemeClr val="tx1"/>
            </a:outerShdw>
          </a:effectLst>
        </p:spPr>
        <p:txBody>
          <a:bodyPr anchor="ctr" anchorCtr="0">
            <a:normAutofit/>
          </a:bodyPr>
          <a:lstStyle>
            <a:lvl1pPr marL="0" indent="0">
              <a:buNone/>
              <a:defRPr sz="2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Folientitel hinzufügen</a:t>
            </a:r>
          </a:p>
        </p:txBody>
      </p:sp>
      <p:pic>
        <p:nvPicPr>
          <p:cNvPr id="3" name="Picture 12" descr="Logo_fragezeiche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92150"/>
            <a:ext cx="1584325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9"/>
          <p:cNvSpPr txBox="1">
            <a:spLocks noChangeArrowheads="1"/>
          </p:cNvSpPr>
          <p:nvPr userDrawn="1"/>
        </p:nvSpPr>
        <p:spPr>
          <a:xfrm>
            <a:off x="8496177" y="6434286"/>
            <a:ext cx="647823" cy="404664"/>
          </a:xfrm>
          <a:prstGeom prst="rect">
            <a:avLst/>
          </a:prstGeom>
          <a:ln/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Folie</a:t>
            </a:r>
            <a:br>
              <a:rPr kumimoji="0" lang="de-DE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fld id="{9D9CDD19-107D-47BC-94AA-7DF8BBE6FD16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391824" y="6376042"/>
            <a:ext cx="8500656" cy="73974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" name="Rectangle 6"/>
          <p:cNvSpPr>
            <a:spLocks noChangeArrowheads="1"/>
          </p:cNvSpPr>
          <p:nvPr userDrawn="1"/>
        </p:nvSpPr>
        <p:spPr bwMode="auto">
          <a:xfrm rot="16200000">
            <a:off x="6768531" y="4257377"/>
            <a:ext cx="417646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4"/>
          <p:cNvSpPr>
            <a:spLocks noChangeArrowheads="1"/>
          </p:cNvSpPr>
          <p:nvPr userDrawn="1"/>
        </p:nvSpPr>
        <p:spPr bwMode="auto">
          <a:xfrm>
            <a:off x="323528" y="2132856"/>
            <a:ext cx="8496944" cy="4248472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 sz="18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003888"/>
          </a:solidFill>
          <a:ln w="12700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pic>
        <p:nvPicPr>
          <p:cNvPr id="9" name="Picture 12" descr="Jugendfeuerwehr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86575" y="107538"/>
            <a:ext cx="21605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5"/>
          <p:cNvGrpSpPr>
            <a:grpSpLocks/>
          </p:cNvGrpSpPr>
          <p:nvPr userDrawn="1"/>
        </p:nvGrpSpPr>
        <p:grpSpPr bwMode="auto">
          <a:xfrm>
            <a:off x="6227763" y="-3175"/>
            <a:ext cx="538162" cy="550863"/>
            <a:chOff x="3651" y="-2"/>
            <a:chExt cx="339" cy="347"/>
          </a:xfrm>
        </p:grpSpPr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3651" y="-2"/>
              <a:ext cx="339" cy="347"/>
            </a:xfrm>
            <a:prstGeom prst="rect">
              <a:avLst/>
            </a:prstGeom>
            <a:solidFill>
              <a:srgbClr val="A3C7F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12" name="Picture 14" descr="Logo_gruppe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678" y="36"/>
              <a:ext cx="2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61" r:id="rId5"/>
    <p:sldLayoutId id="2147483656" r:id="rId6"/>
    <p:sldLayoutId id="2147483657" r:id="rId7"/>
    <p:sldLayoutId id="2147483662" r:id="rId8"/>
    <p:sldLayoutId id="2147483663" r:id="rId9"/>
    <p:sldLayoutId id="2147483664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1700" b="1" kern="1200">
          <a:solidFill>
            <a:schemeClr val="bg1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Was ist eine taktische Einheit?</a:t>
            </a:r>
          </a:p>
        </p:txBody>
      </p:sp>
      <p:grpSp>
        <p:nvGrpSpPr>
          <p:cNvPr id="25" name="Gruppieren 24"/>
          <p:cNvGrpSpPr/>
          <p:nvPr/>
        </p:nvGrpSpPr>
        <p:grpSpPr>
          <a:xfrm>
            <a:off x="1907704" y="2132856"/>
            <a:ext cx="6480720" cy="717038"/>
            <a:chOff x="2843809" y="3144010"/>
            <a:chExt cx="5760639" cy="717038"/>
          </a:xfrm>
        </p:grpSpPr>
        <p:sp>
          <p:nvSpPr>
            <p:cNvPr id="7" name="Text Box 31"/>
            <p:cNvSpPr txBox="1">
              <a:spLocks noChangeArrowheads="1"/>
            </p:cNvSpPr>
            <p:nvPr/>
          </p:nvSpPr>
          <p:spPr bwMode="auto">
            <a:xfrm>
              <a:off x="3635970" y="3248060"/>
              <a:ext cx="496847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cs typeface="Arial" panose="020B0604020202020204" pitchFamily="34" charset="0"/>
                </a:rPr>
                <a:t>Die taktische Einheit der Feuerwehr besteht immer aus der Mannschaft und dem Einsatzmittel.</a:t>
              </a:r>
            </a:p>
          </p:txBody>
        </p:sp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2843809" y="3144010"/>
              <a:ext cx="627062" cy="717038"/>
              <a:chOff x="2109" y="2025"/>
              <a:chExt cx="453" cy="518"/>
            </a:xfrm>
          </p:grpSpPr>
          <p:sp>
            <p:nvSpPr>
              <p:cNvPr id="9" name="Oval 46"/>
              <p:cNvSpPr>
                <a:spLocks noChangeArrowheads="1"/>
              </p:cNvSpPr>
              <p:nvPr/>
            </p:nvSpPr>
            <p:spPr bwMode="auto">
              <a:xfrm>
                <a:off x="2154" y="2134"/>
                <a:ext cx="408" cy="409"/>
              </a:xfrm>
              <a:prstGeom prst="ellipse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pic>
            <p:nvPicPr>
              <p:cNvPr id="10" name="Picture 47" descr="maennchen-fuer-Bolle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025"/>
                <a:ext cx="18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Line 48"/>
              <p:cNvSpPr>
                <a:spLocks noChangeShapeType="1"/>
              </p:cNvSpPr>
              <p:nvPr/>
            </p:nvSpPr>
            <p:spPr bwMode="auto">
              <a:xfrm>
                <a:off x="2278" y="2343"/>
                <a:ext cx="226" cy="0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pic>
        <p:nvPicPr>
          <p:cNvPr id="31" name="Picture 13" descr="AB Schlau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158" y="3490118"/>
            <a:ext cx="3958025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2" descr="Grup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9566" y="3490118"/>
            <a:ext cx="3915105" cy="25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823347" y="4412213"/>
            <a:ext cx="14973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8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15576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Gliederung der Mannschaft bei einem selbstständigen Trupp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4374"/>
              </p:ext>
            </p:extLst>
          </p:nvPr>
        </p:nvGraphicFramePr>
        <p:xfrm>
          <a:off x="1907704" y="2708920"/>
          <a:ext cx="6139103" cy="1437090"/>
        </p:xfrm>
        <a:graphic>
          <a:graphicData uri="http://schemas.openxmlformats.org/drawingml/2006/table">
            <a:tbl>
              <a:tblPr firstRow="1" bandRow="1"/>
              <a:tblGrid>
                <a:gridCol w="2071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Truppführer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Maschinist</a:t>
                      </a:r>
                    </a:p>
                  </a:txBody>
                  <a:tcPr marT="45727" marB="4572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Truppmann</a:t>
                      </a:r>
                    </a:p>
                  </a:txBody>
                  <a:tcPr marT="45727" marB="4572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Mannschaftsstärke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+             2</a:t>
                      </a:r>
                      <a:r>
                        <a:rPr lang="de-DE" sz="1600" b="1" baseline="0" dirty="0">
                          <a:latin typeface="Arial" pitchFamily="34" charset="0"/>
                          <a:cs typeface="Arial" pitchFamily="34" charset="0"/>
                        </a:rPr>
                        <a:t>        =  3</a:t>
                      </a:r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1619672" y="4437112"/>
            <a:ext cx="6768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b="1" dirty="0"/>
              <a:t>Hier muss beachtet werden, dass es sich im Unterschied zu einem Angriffs-, Wasser- oder Schlauchtrupp innerhalb einer Gruppe oder Staffel beim selbstständigen Trupp um eine taktische Einheit handelt, die eigenständig eingesetzt werden kann.</a:t>
            </a:r>
          </a:p>
        </p:txBody>
      </p:sp>
    </p:spTree>
    <p:extLst>
      <p:ext uri="{BB962C8B-B14F-4D97-AF65-F5344CB8AC3E}">
        <p14:creationId xmlns:p14="http://schemas.microsoft.com/office/powerpoint/2010/main" val="22108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Gliederung der Mannschaft bei </a:t>
            </a:r>
            <a:r>
              <a:rPr lang="de-DE" sz="2000"/>
              <a:t>einem selbstständigen </a:t>
            </a:r>
            <a:r>
              <a:rPr lang="de-DE" sz="2000" dirty="0"/>
              <a:t>Trupp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59"/>
          <p:cNvSpPr>
            <a:spLocks noChangeAspect="1" noChangeArrowheads="1"/>
          </p:cNvSpPr>
          <p:nvPr/>
        </p:nvSpPr>
        <p:spPr bwMode="auto">
          <a:xfrm>
            <a:off x="2342357" y="3481905"/>
            <a:ext cx="1368425" cy="1366837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10" name="AutoShape 61"/>
          <p:cNvSpPr>
            <a:spLocks noChangeAspect="1" noChangeArrowheads="1"/>
          </p:cNvSpPr>
          <p:nvPr/>
        </p:nvSpPr>
        <p:spPr bwMode="auto">
          <a:xfrm>
            <a:off x="2905919" y="3145316"/>
            <a:ext cx="241300" cy="241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AutoShape 62"/>
          <p:cNvSpPr>
            <a:spLocks noChangeAspect="1" noChangeArrowheads="1"/>
          </p:cNvSpPr>
          <p:nvPr/>
        </p:nvSpPr>
        <p:spPr bwMode="auto">
          <a:xfrm rot="8059861">
            <a:off x="2857501" y="3562803"/>
            <a:ext cx="338137" cy="338138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3" name="AutoShape 70"/>
          <p:cNvSpPr>
            <a:spLocks noChangeAspect="1" noChangeArrowheads="1"/>
          </p:cNvSpPr>
          <p:nvPr/>
        </p:nvSpPr>
        <p:spPr bwMode="auto">
          <a:xfrm>
            <a:off x="5307724" y="3481905"/>
            <a:ext cx="1368425" cy="1366837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Ma</a:t>
            </a:r>
          </a:p>
        </p:txBody>
      </p:sp>
      <p:sp>
        <p:nvSpPr>
          <p:cNvPr id="14" name="AutoShape 75"/>
          <p:cNvSpPr>
            <a:spLocks noChangeAspect="1" noChangeArrowheads="1"/>
          </p:cNvSpPr>
          <p:nvPr/>
        </p:nvSpPr>
        <p:spPr bwMode="auto">
          <a:xfrm>
            <a:off x="5306182" y="1412776"/>
            <a:ext cx="1368425" cy="1366837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 sz="2400" b="1" dirty="0">
              <a:solidFill>
                <a:srgbClr val="000000"/>
              </a:solidFill>
            </a:endParaRPr>
          </a:p>
        </p:txBody>
      </p:sp>
      <p:sp>
        <p:nvSpPr>
          <p:cNvPr id="15" name="Textfeld 67"/>
          <p:cNvSpPr txBox="1">
            <a:spLocks noChangeAspect="1" noChangeArrowheads="1"/>
          </p:cNvSpPr>
          <p:nvPr/>
        </p:nvSpPr>
        <p:spPr bwMode="auto">
          <a:xfrm>
            <a:off x="5307724" y="4997936"/>
            <a:ext cx="13684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Maschinist</a:t>
            </a:r>
          </a:p>
        </p:txBody>
      </p:sp>
      <p:sp>
        <p:nvSpPr>
          <p:cNvPr id="16" name="Textfeld 66"/>
          <p:cNvSpPr txBox="1">
            <a:spLocks noChangeAspect="1" noChangeArrowheads="1"/>
          </p:cNvSpPr>
          <p:nvPr/>
        </p:nvSpPr>
        <p:spPr bwMode="auto">
          <a:xfrm>
            <a:off x="2162969" y="5000593"/>
            <a:ext cx="1727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Truppführer</a:t>
            </a:r>
          </a:p>
        </p:txBody>
      </p:sp>
      <p:sp>
        <p:nvSpPr>
          <p:cNvPr id="17" name="Textfeld 67"/>
          <p:cNvSpPr txBox="1">
            <a:spLocks noChangeAspect="1" noChangeArrowheads="1"/>
          </p:cNvSpPr>
          <p:nvPr/>
        </p:nvSpPr>
        <p:spPr bwMode="auto">
          <a:xfrm>
            <a:off x="5306182" y="2944986"/>
            <a:ext cx="13684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Truppmann</a:t>
            </a:r>
          </a:p>
        </p:txBody>
      </p:sp>
      <p:sp>
        <p:nvSpPr>
          <p:cNvPr id="18" name="Textfeld 1"/>
          <p:cNvSpPr txBox="1">
            <a:spLocks noChangeArrowheads="1"/>
          </p:cNvSpPr>
          <p:nvPr/>
        </p:nvSpPr>
        <p:spPr bwMode="auto">
          <a:xfrm>
            <a:off x="827385" y="5661248"/>
            <a:ext cx="74892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b="1" dirty="0">
                <a:solidFill>
                  <a:srgbClr val="000000"/>
                </a:solidFill>
              </a:rPr>
              <a:t>Ein selbstständiger Trupp kann z.B. die Besatzung eines Rüstwagens, einer Drehleiter oder eines Sonderfahrzeuges sein.</a:t>
            </a:r>
          </a:p>
        </p:txBody>
      </p:sp>
    </p:spTree>
    <p:extLst>
      <p:ext uri="{BB962C8B-B14F-4D97-AF65-F5344CB8AC3E}">
        <p14:creationId xmlns:p14="http://schemas.microsoft.com/office/powerpoint/2010/main" val="1957226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359568" y="5877272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/>
              <a:t>Gerätewagen GW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Fahrzeug mit </a:t>
            </a:r>
            <a:r>
              <a:rPr lang="de-DE" sz="2000" dirty="0" err="1"/>
              <a:t>Truppkabine</a:t>
            </a:r>
            <a:endParaRPr lang="de-DE" sz="2000" dirty="0"/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266193" y="1412776"/>
            <a:ext cx="6611615" cy="4414004"/>
            <a:chOff x="624681" y="1301750"/>
            <a:chExt cx="7823200" cy="522287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81" y="1301750"/>
              <a:ext cx="7823200" cy="5222875"/>
            </a:xfrm>
            <a:prstGeom prst="rect">
              <a:avLst/>
            </a:prstGeom>
          </p:spPr>
        </p:pic>
        <p:sp>
          <p:nvSpPr>
            <p:cNvPr id="14" name="Abgerundetes Rechteck 13"/>
            <p:cNvSpPr/>
            <p:nvPr/>
          </p:nvSpPr>
          <p:spPr>
            <a:xfrm>
              <a:off x="899592" y="2924944"/>
              <a:ext cx="2736304" cy="2880320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820397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/>
              <a:t>Wie ist ein Zug bei der Feuerwehr zusammengesetzt?</a:t>
            </a:r>
          </a:p>
        </p:txBody>
      </p:sp>
      <p:grpSp>
        <p:nvGrpSpPr>
          <p:cNvPr id="15" name="Gruppieren 14"/>
          <p:cNvGrpSpPr/>
          <p:nvPr/>
        </p:nvGrpSpPr>
        <p:grpSpPr>
          <a:xfrm>
            <a:off x="1908175" y="2163994"/>
            <a:ext cx="6192838" cy="822325"/>
            <a:chOff x="1908175" y="2228972"/>
            <a:chExt cx="6192838" cy="822325"/>
          </a:xfrm>
        </p:grpSpPr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2484438" y="2437046"/>
              <a:ext cx="5616575" cy="584775"/>
            </a:xfrm>
            <a:prstGeom prst="rect">
              <a:avLst/>
            </a:prstGeom>
            <a:solidFill>
              <a:srgbClr val="E6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cs typeface="Arial" panose="020B0604020202020204" pitchFamily="34" charset="0"/>
                </a:rPr>
                <a:t>Der Zug hat in der Regel eine Mannschaftsstärke von 22 Einsatzkräften.</a:t>
              </a: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08175" y="2228972"/>
              <a:ext cx="719138" cy="822325"/>
              <a:chOff x="2109" y="2025"/>
              <a:chExt cx="453" cy="518"/>
            </a:xfrm>
          </p:grpSpPr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2154" y="2134"/>
                <a:ext cx="408" cy="409"/>
              </a:xfrm>
              <a:prstGeom prst="ellipse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pic>
            <p:nvPicPr>
              <p:cNvPr id="19" name="Picture 17" descr="maennchen-fuer-Bolle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025"/>
                <a:ext cx="18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>
                <a:off x="2278" y="2343"/>
                <a:ext cx="226" cy="0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1908175" y="3053719"/>
            <a:ext cx="6192838" cy="1231206"/>
            <a:chOff x="1908175" y="2228972"/>
            <a:chExt cx="6192838" cy="1231206"/>
          </a:xfrm>
        </p:grpSpPr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2484438" y="2382960"/>
              <a:ext cx="5616575" cy="1077218"/>
            </a:xfrm>
            <a:prstGeom prst="rect">
              <a:avLst/>
            </a:prstGeom>
            <a:solidFill>
              <a:srgbClr val="E6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cs typeface="Arial" panose="020B0604020202020204" pitchFamily="34" charset="0"/>
                </a:rPr>
                <a:t>Der Zug besteht aus dem Zugführer, dem </a:t>
              </a:r>
              <a:r>
                <a:rPr lang="de-DE" sz="1600" b="1" dirty="0" err="1">
                  <a:cs typeface="Arial" panose="020B0604020202020204" pitchFamily="34" charset="0"/>
                </a:rPr>
                <a:t>Zugtrupp</a:t>
              </a:r>
              <a:r>
                <a:rPr lang="de-DE" sz="1600" b="1" dirty="0">
                  <a:cs typeface="Arial" panose="020B0604020202020204" pitchFamily="34" charset="0"/>
                </a:rPr>
                <a:t> (Führungsassistent, Melder und Fahrer) als Führungseinheit und den taktischen Einheiten Gruppen, Staffeln und/oder selbstständige Trupps.</a:t>
              </a:r>
            </a:p>
          </p:txBody>
        </p:sp>
        <p:grpSp>
          <p:nvGrpSpPr>
            <p:cNvPr id="23" name="Group 15"/>
            <p:cNvGrpSpPr>
              <a:grpSpLocks/>
            </p:cNvGrpSpPr>
            <p:nvPr/>
          </p:nvGrpSpPr>
          <p:grpSpPr bwMode="auto">
            <a:xfrm>
              <a:off x="1908175" y="2228972"/>
              <a:ext cx="719138" cy="822325"/>
              <a:chOff x="2109" y="2025"/>
              <a:chExt cx="453" cy="518"/>
            </a:xfrm>
          </p:grpSpPr>
          <p:sp>
            <p:nvSpPr>
              <p:cNvPr id="24" name="Oval 16"/>
              <p:cNvSpPr>
                <a:spLocks noChangeArrowheads="1"/>
              </p:cNvSpPr>
              <p:nvPr/>
            </p:nvSpPr>
            <p:spPr bwMode="auto">
              <a:xfrm>
                <a:off x="2154" y="2134"/>
                <a:ext cx="408" cy="409"/>
              </a:xfrm>
              <a:prstGeom prst="ellipse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pic>
            <p:nvPicPr>
              <p:cNvPr id="26" name="Picture 17" descr="maennchen-fuer-Bolle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025"/>
                <a:ext cx="18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Line 18"/>
              <p:cNvSpPr>
                <a:spLocks noChangeShapeType="1"/>
              </p:cNvSpPr>
              <p:nvPr/>
            </p:nvSpPr>
            <p:spPr bwMode="auto">
              <a:xfrm>
                <a:off x="2278" y="2343"/>
                <a:ext cx="226" cy="0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28" name="Gruppieren 27"/>
          <p:cNvGrpSpPr/>
          <p:nvPr/>
        </p:nvGrpSpPr>
        <p:grpSpPr>
          <a:xfrm>
            <a:off x="1908175" y="4293096"/>
            <a:ext cx="6192838" cy="822325"/>
            <a:chOff x="1908175" y="2228972"/>
            <a:chExt cx="6192838" cy="822325"/>
          </a:xfrm>
        </p:grpSpPr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2484438" y="2436125"/>
              <a:ext cx="5616575" cy="584775"/>
            </a:xfrm>
            <a:prstGeom prst="rect">
              <a:avLst/>
            </a:prstGeom>
            <a:solidFill>
              <a:srgbClr val="E6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cs typeface="Arial" panose="020B0604020202020204" pitchFamily="34" charset="0"/>
                </a:rPr>
                <a:t>Der Führungsassistent ist der Vertreter des Zugführers.</a:t>
              </a:r>
            </a:p>
          </p:txBody>
        </p:sp>
        <p:grpSp>
          <p:nvGrpSpPr>
            <p:cNvPr id="30" name="Group 15"/>
            <p:cNvGrpSpPr>
              <a:grpSpLocks/>
            </p:cNvGrpSpPr>
            <p:nvPr/>
          </p:nvGrpSpPr>
          <p:grpSpPr bwMode="auto">
            <a:xfrm>
              <a:off x="1908175" y="2228972"/>
              <a:ext cx="719138" cy="822325"/>
              <a:chOff x="2109" y="2025"/>
              <a:chExt cx="453" cy="518"/>
            </a:xfrm>
          </p:grpSpPr>
          <p:sp>
            <p:nvSpPr>
              <p:cNvPr id="36" name="Oval 16"/>
              <p:cNvSpPr>
                <a:spLocks noChangeArrowheads="1"/>
              </p:cNvSpPr>
              <p:nvPr/>
            </p:nvSpPr>
            <p:spPr bwMode="auto">
              <a:xfrm>
                <a:off x="2154" y="2134"/>
                <a:ext cx="408" cy="409"/>
              </a:xfrm>
              <a:prstGeom prst="ellipse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pic>
            <p:nvPicPr>
              <p:cNvPr id="37" name="Picture 17" descr="maennchen-fuer-Bolle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025"/>
                <a:ext cx="18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>
                <a:off x="2278" y="2343"/>
                <a:ext cx="226" cy="0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39" name="Gruppieren 38"/>
          <p:cNvGrpSpPr/>
          <p:nvPr/>
        </p:nvGrpSpPr>
        <p:grpSpPr>
          <a:xfrm>
            <a:off x="1908175" y="5210357"/>
            <a:ext cx="6192838" cy="921187"/>
            <a:chOff x="1908175" y="2228972"/>
            <a:chExt cx="6192838" cy="921187"/>
          </a:xfrm>
        </p:grpSpPr>
        <p:sp>
          <p:nvSpPr>
            <p:cNvPr id="40" name="Text Box 13"/>
            <p:cNvSpPr txBox="1">
              <a:spLocks noChangeArrowheads="1"/>
            </p:cNvSpPr>
            <p:nvPr/>
          </p:nvSpPr>
          <p:spPr bwMode="auto">
            <a:xfrm>
              <a:off x="2484438" y="2319162"/>
              <a:ext cx="5616575" cy="830997"/>
            </a:xfrm>
            <a:prstGeom prst="rect">
              <a:avLst/>
            </a:prstGeom>
            <a:solidFill>
              <a:srgbClr val="E600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0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1600" b="1" dirty="0">
                  <a:cs typeface="Arial" panose="020B0604020202020204" pitchFamily="34" charset="0"/>
                </a:rPr>
                <a:t>Der Zug kann bei besonderen Aufgaben durch zusätzliche, taktisch erforderliche Fahrzeuge erweitert werden.</a:t>
              </a:r>
            </a:p>
          </p:txBody>
        </p:sp>
        <p:grpSp>
          <p:nvGrpSpPr>
            <p:cNvPr id="41" name="Group 15"/>
            <p:cNvGrpSpPr>
              <a:grpSpLocks/>
            </p:cNvGrpSpPr>
            <p:nvPr/>
          </p:nvGrpSpPr>
          <p:grpSpPr bwMode="auto">
            <a:xfrm>
              <a:off x="1908175" y="2228972"/>
              <a:ext cx="719138" cy="822325"/>
              <a:chOff x="2109" y="2025"/>
              <a:chExt cx="453" cy="518"/>
            </a:xfrm>
          </p:grpSpPr>
          <p:sp>
            <p:nvSpPr>
              <p:cNvPr id="42" name="Oval 16"/>
              <p:cNvSpPr>
                <a:spLocks noChangeArrowheads="1"/>
              </p:cNvSpPr>
              <p:nvPr/>
            </p:nvSpPr>
            <p:spPr bwMode="auto">
              <a:xfrm>
                <a:off x="2154" y="2134"/>
                <a:ext cx="408" cy="409"/>
              </a:xfrm>
              <a:prstGeom prst="ellipse">
                <a:avLst/>
              </a:prstGeom>
              <a:solidFill>
                <a:srgbClr val="E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endParaRPr lang="de-DE" altLang="de-DE"/>
              </a:p>
            </p:txBody>
          </p:sp>
          <p:pic>
            <p:nvPicPr>
              <p:cNvPr id="43" name="Picture 17" descr="maennchen-fuer-Bollen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9" y="2025"/>
                <a:ext cx="181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>
                <a:off x="2278" y="2343"/>
                <a:ext cx="226" cy="0"/>
              </a:xfrm>
              <a:prstGeom prst="line">
                <a:avLst/>
              </a:prstGeom>
              <a:noFill/>
              <a:ln w="88900">
                <a:solidFill>
                  <a:schemeClr val="bg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51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1298236"/>
            <a:ext cx="356257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Beispiel eines Löschzugs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1474" y="3829413"/>
            <a:ext cx="356043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1618" y="3829413"/>
            <a:ext cx="3562572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1474" y="1298236"/>
            <a:ext cx="3560433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67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Einsatzmittel</a:t>
            </a:r>
          </a:p>
        </p:txBody>
      </p:sp>
      <p:sp>
        <p:nvSpPr>
          <p:cNvPr id="10" name="Textfeld 1"/>
          <p:cNvSpPr txBox="1">
            <a:spLocks noChangeArrowheads="1"/>
          </p:cNvSpPr>
          <p:nvPr/>
        </p:nvSpPr>
        <p:spPr bwMode="auto">
          <a:xfrm>
            <a:off x="323848" y="5410786"/>
            <a:ext cx="842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b="1" dirty="0"/>
              <a:t>Einsatzmittel sind Fahrzeuge, Geräte und Materialien, die wir zum Bewältigen von Feuerwehraufgaben bei Einsätzen und Übungen benötigen.</a:t>
            </a:r>
          </a:p>
        </p:txBody>
      </p:sp>
      <p:pic>
        <p:nvPicPr>
          <p:cNvPr id="13" name="Grafik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700213"/>
            <a:ext cx="374491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757703"/>
            <a:ext cx="3540229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531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Einteilung entsprechend der Mannschaftsstärke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834357" y="1764790"/>
            <a:ext cx="5762625" cy="458757"/>
          </a:xfrm>
          <a:prstGeom prst="rect">
            <a:avLst/>
          </a:prstGeom>
          <a:solidFill>
            <a:srgbClr val="0149A1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tIns="72000" bIns="10800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cs typeface="Arial" panose="020B0604020202020204" pitchFamily="34" charset="0"/>
              </a:rPr>
              <a:t>Selbstständiger Trupp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834357" y="3933056"/>
            <a:ext cx="5762625" cy="458757"/>
          </a:xfrm>
          <a:prstGeom prst="rect">
            <a:avLst/>
          </a:prstGeom>
          <a:solidFill>
            <a:srgbClr val="0149A1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tIns="72000" bIns="10800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Zug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834357" y="2487545"/>
            <a:ext cx="5762625" cy="458757"/>
          </a:xfrm>
          <a:prstGeom prst="rect">
            <a:avLst/>
          </a:prstGeom>
          <a:solidFill>
            <a:srgbClr val="0149A1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tIns="72000" bIns="10800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cs typeface="Arial" panose="020B0604020202020204" pitchFamily="34" charset="0"/>
              </a:rPr>
              <a:t>Staffel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834357" y="3210300"/>
            <a:ext cx="5762625" cy="458757"/>
          </a:xfrm>
          <a:prstGeom prst="rect">
            <a:avLst/>
          </a:prstGeom>
          <a:solidFill>
            <a:srgbClr val="0149A1"/>
          </a:solidFill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tIns="72000" bIns="10800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cs typeface="Arial" panose="020B0604020202020204" pitchFamily="34" charset="0"/>
              </a:rPr>
              <a:t>Gruppe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12"/>
          <p:cNvSpPr>
            <a:spLocks noChangeArrowheads="1"/>
          </p:cNvSpPr>
          <p:nvPr/>
        </p:nvSpPr>
        <p:spPr bwMode="auto">
          <a:xfrm>
            <a:off x="1258887" y="4725144"/>
            <a:ext cx="6912768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b="1" dirty="0">
                <a:cs typeface="Arial" panose="020B0604020202020204" pitchFamily="34" charset="0"/>
              </a:rPr>
              <a:t>Die Gruppe ist die taktische Grundeinheit der Feuerwehr.</a:t>
            </a:r>
          </a:p>
          <a:p>
            <a:pPr algn="ctr" eaLnBrk="1" hangingPunct="1"/>
            <a:r>
              <a:rPr lang="de-DE" b="1" dirty="0">
                <a:cs typeface="Arial" panose="020B0604020202020204" pitchFamily="34" charset="0"/>
              </a:rPr>
              <a:t>Die Einheitsführer der taktischen Einheiten werden Truppführer (eines selbstständigen Trupps), Staffelführer, Gruppenführer und Zugführer genannt.</a:t>
            </a:r>
          </a:p>
        </p:txBody>
      </p:sp>
    </p:spTree>
    <p:extLst>
      <p:ext uri="{BB962C8B-B14F-4D97-AF65-F5344CB8AC3E}">
        <p14:creationId xmlns:p14="http://schemas.microsoft.com/office/powerpoint/2010/main" val="30898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Gliederung der Mannschaft bei einer Gruppe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52645"/>
              </p:ext>
            </p:extLst>
          </p:nvPr>
        </p:nvGraphicFramePr>
        <p:xfrm>
          <a:off x="1907704" y="2708920"/>
          <a:ext cx="6139103" cy="2575361"/>
        </p:xfrm>
        <a:graphic>
          <a:graphicData uri="http://schemas.openxmlformats.org/drawingml/2006/table">
            <a:tbl>
              <a:tblPr firstRow="1" bandRow="1"/>
              <a:tblGrid>
                <a:gridCol w="2071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Gruppenführer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Maschinist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Melder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Angriffstrupp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Wassertrupp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Schlauchtrupp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Mannschaftsstärke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+             8</a:t>
                      </a:r>
                      <a:r>
                        <a:rPr lang="de-DE" sz="1600" b="1" baseline="0" dirty="0">
                          <a:latin typeface="Arial" pitchFamily="34" charset="0"/>
                          <a:cs typeface="Arial" pitchFamily="34" charset="0"/>
                        </a:rPr>
                        <a:t>        =  9</a:t>
                      </a:r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71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Gliederung der Mannschaft bei einer Gruppe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9"/>
          <p:cNvSpPr>
            <a:spLocks noChangeAspect="1" noChangeArrowheads="1"/>
          </p:cNvSpPr>
          <p:nvPr/>
        </p:nvSpPr>
        <p:spPr bwMode="auto">
          <a:xfrm>
            <a:off x="802565" y="3581203"/>
            <a:ext cx="1152821" cy="1151483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 sz="2400" b="1"/>
          </a:p>
        </p:txBody>
      </p:sp>
      <p:sp>
        <p:nvSpPr>
          <p:cNvPr id="7" name="AutoShape 60"/>
          <p:cNvSpPr>
            <a:spLocks noChangeAspect="1" noChangeArrowheads="1"/>
          </p:cNvSpPr>
          <p:nvPr/>
        </p:nvSpPr>
        <p:spPr bwMode="auto">
          <a:xfrm>
            <a:off x="1043608" y="3347700"/>
            <a:ext cx="203282" cy="203282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" name="AutoShape 61"/>
          <p:cNvSpPr>
            <a:spLocks noChangeAspect="1" noChangeArrowheads="1"/>
          </p:cNvSpPr>
          <p:nvPr/>
        </p:nvSpPr>
        <p:spPr bwMode="auto">
          <a:xfrm>
            <a:off x="1501519" y="3349488"/>
            <a:ext cx="203282" cy="203282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9" name="AutoShape 62"/>
          <p:cNvSpPr>
            <a:spLocks noChangeAspect="1" noChangeArrowheads="1"/>
          </p:cNvSpPr>
          <p:nvPr/>
        </p:nvSpPr>
        <p:spPr bwMode="auto">
          <a:xfrm rot="8059861">
            <a:off x="1240952" y="3646017"/>
            <a:ext cx="284861" cy="284862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10" name="AutoShape 70"/>
          <p:cNvSpPr>
            <a:spLocks noChangeAspect="1" noChangeArrowheads="1"/>
          </p:cNvSpPr>
          <p:nvPr/>
        </p:nvSpPr>
        <p:spPr bwMode="auto">
          <a:xfrm>
            <a:off x="2627091" y="3658601"/>
            <a:ext cx="1152821" cy="1151483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/>
              <a:t>Ma</a:t>
            </a:r>
          </a:p>
        </p:txBody>
      </p:sp>
      <p:sp>
        <p:nvSpPr>
          <p:cNvPr id="13" name="AutoShape 71"/>
          <p:cNvSpPr>
            <a:spLocks noChangeAspect="1" noChangeArrowheads="1"/>
          </p:cNvSpPr>
          <p:nvPr/>
        </p:nvSpPr>
        <p:spPr bwMode="auto">
          <a:xfrm>
            <a:off x="4249828" y="3567994"/>
            <a:ext cx="1152821" cy="1151483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/>
              <a:t>A</a:t>
            </a:r>
          </a:p>
        </p:txBody>
      </p:sp>
      <p:sp>
        <p:nvSpPr>
          <p:cNvPr id="15" name="AutoShape 73"/>
          <p:cNvSpPr>
            <a:spLocks noChangeAspect="1" noChangeArrowheads="1"/>
          </p:cNvSpPr>
          <p:nvPr/>
        </p:nvSpPr>
        <p:spPr bwMode="auto">
          <a:xfrm>
            <a:off x="7356036" y="3567994"/>
            <a:ext cx="1152821" cy="115148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/>
              <a:t>S</a:t>
            </a:r>
          </a:p>
        </p:txBody>
      </p:sp>
      <p:sp>
        <p:nvSpPr>
          <p:cNvPr id="16" name="AutoShape 74"/>
          <p:cNvSpPr>
            <a:spLocks noChangeAspect="1" noChangeArrowheads="1"/>
          </p:cNvSpPr>
          <p:nvPr/>
        </p:nvSpPr>
        <p:spPr bwMode="auto">
          <a:xfrm>
            <a:off x="2627091" y="1340768"/>
            <a:ext cx="1152821" cy="1151483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 dirty="0" err="1"/>
              <a:t>Me</a:t>
            </a:r>
            <a:endParaRPr lang="de-DE" sz="2400" b="1" dirty="0"/>
          </a:p>
        </p:txBody>
      </p:sp>
      <p:sp>
        <p:nvSpPr>
          <p:cNvPr id="17" name="AutoShape 75"/>
          <p:cNvSpPr>
            <a:spLocks noChangeAspect="1" noChangeArrowheads="1"/>
          </p:cNvSpPr>
          <p:nvPr/>
        </p:nvSpPr>
        <p:spPr bwMode="auto">
          <a:xfrm>
            <a:off x="4249828" y="1340768"/>
            <a:ext cx="1152821" cy="1151483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/>
              <a:t>A</a:t>
            </a:r>
          </a:p>
        </p:txBody>
      </p:sp>
      <p:sp>
        <p:nvSpPr>
          <p:cNvPr id="18" name="AutoShape 76"/>
          <p:cNvSpPr>
            <a:spLocks noChangeAspect="1" noChangeArrowheads="1"/>
          </p:cNvSpPr>
          <p:nvPr/>
        </p:nvSpPr>
        <p:spPr bwMode="auto">
          <a:xfrm>
            <a:off x="5798001" y="1340768"/>
            <a:ext cx="1152821" cy="1151483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 dirty="0"/>
              <a:t>W</a:t>
            </a:r>
          </a:p>
        </p:txBody>
      </p:sp>
      <p:sp>
        <p:nvSpPr>
          <p:cNvPr id="19" name="AutoShape 77"/>
          <p:cNvSpPr>
            <a:spLocks noChangeAspect="1" noChangeArrowheads="1"/>
          </p:cNvSpPr>
          <p:nvPr/>
        </p:nvSpPr>
        <p:spPr bwMode="auto">
          <a:xfrm>
            <a:off x="7356036" y="1340768"/>
            <a:ext cx="1152821" cy="1151483"/>
          </a:xfrm>
          <a:prstGeom prst="diamond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/>
              <a:t>S</a:t>
            </a:r>
          </a:p>
        </p:txBody>
      </p:sp>
      <p:sp>
        <p:nvSpPr>
          <p:cNvPr id="20" name="AutoShape 78"/>
          <p:cNvSpPr>
            <a:spLocks noChangeAspect="1" noChangeArrowheads="1"/>
          </p:cNvSpPr>
          <p:nvPr/>
        </p:nvSpPr>
        <p:spPr bwMode="auto">
          <a:xfrm rot="8059861">
            <a:off x="4684331" y="3639938"/>
            <a:ext cx="284861" cy="284862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/>
          </a:p>
        </p:txBody>
      </p:sp>
      <p:grpSp>
        <p:nvGrpSpPr>
          <p:cNvPr id="36" name="Gruppieren 35"/>
          <p:cNvGrpSpPr/>
          <p:nvPr/>
        </p:nvGrpSpPr>
        <p:grpSpPr>
          <a:xfrm>
            <a:off x="5798001" y="3567994"/>
            <a:ext cx="1152820" cy="1177902"/>
            <a:chOff x="5892198" y="3649294"/>
            <a:chExt cx="1152820" cy="1177902"/>
          </a:xfrm>
        </p:grpSpPr>
        <p:sp>
          <p:nvSpPr>
            <p:cNvPr id="14" name="AutoShape 72"/>
            <p:cNvSpPr>
              <a:spLocks noChangeAspect="1" noChangeArrowheads="1"/>
            </p:cNvSpPr>
            <p:nvPr/>
          </p:nvSpPr>
          <p:spPr bwMode="auto">
            <a:xfrm>
              <a:off x="5892198" y="3649294"/>
              <a:ext cx="1152820" cy="1177902"/>
            </a:xfrm>
            <a:prstGeom prst="diamond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/>
              <a:r>
                <a:rPr lang="de-DE" sz="2400" b="1" dirty="0"/>
                <a:t>W</a:t>
              </a:r>
            </a:p>
          </p:txBody>
        </p:sp>
        <p:sp>
          <p:nvSpPr>
            <p:cNvPr id="21" name="AutoShape 79"/>
            <p:cNvSpPr>
              <a:spLocks noChangeAspect="1" noChangeArrowheads="1"/>
            </p:cNvSpPr>
            <p:nvPr/>
          </p:nvSpPr>
          <p:spPr bwMode="auto">
            <a:xfrm rot="8059861">
              <a:off x="6320913" y="3710604"/>
              <a:ext cx="284861" cy="284861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none" anchor="ctr"/>
            <a:lstStyle/>
            <a:p>
              <a:pPr algn="ctr"/>
              <a:endParaRPr lang="de-DE"/>
            </a:p>
          </p:txBody>
        </p:sp>
      </p:grpSp>
      <p:sp>
        <p:nvSpPr>
          <p:cNvPr id="22" name="AutoShape 80"/>
          <p:cNvSpPr>
            <a:spLocks noChangeAspect="1" noChangeArrowheads="1"/>
          </p:cNvSpPr>
          <p:nvPr/>
        </p:nvSpPr>
        <p:spPr bwMode="auto">
          <a:xfrm rot="8059861">
            <a:off x="7799335" y="3629304"/>
            <a:ext cx="284861" cy="284861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23" name="Textfeld 67"/>
          <p:cNvSpPr txBox="1">
            <a:spLocks noChangeAspect="1" noChangeArrowheads="1"/>
          </p:cNvSpPr>
          <p:nvPr/>
        </p:nvSpPr>
        <p:spPr bwMode="auto">
          <a:xfrm>
            <a:off x="2627093" y="5023696"/>
            <a:ext cx="115282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de-DE" sz="1600"/>
              <a:t>Maschinist</a:t>
            </a:r>
          </a:p>
        </p:txBody>
      </p:sp>
      <p:sp>
        <p:nvSpPr>
          <p:cNvPr id="24" name="Textfeld 68"/>
          <p:cNvSpPr txBox="1">
            <a:spLocks noChangeAspect="1" noChangeArrowheads="1"/>
          </p:cNvSpPr>
          <p:nvPr/>
        </p:nvSpPr>
        <p:spPr bwMode="auto">
          <a:xfrm>
            <a:off x="2627091" y="2780928"/>
            <a:ext cx="1152822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de-DE" dirty="0"/>
              <a:t>Melder</a:t>
            </a:r>
          </a:p>
        </p:txBody>
      </p:sp>
      <p:sp>
        <p:nvSpPr>
          <p:cNvPr id="25" name="Textfeld 66"/>
          <p:cNvSpPr txBox="1">
            <a:spLocks noChangeAspect="1" noChangeArrowheads="1"/>
          </p:cNvSpPr>
          <p:nvPr/>
        </p:nvSpPr>
        <p:spPr bwMode="auto">
          <a:xfrm>
            <a:off x="570190" y="5015566"/>
            <a:ext cx="1583853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de-DE" sz="1600"/>
              <a:t>Gruppenführer</a:t>
            </a:r>
          </a:p>
        </p:txBody>
      </p:sp>
      <p:sp>
        <p:nvSpPr>
          <p:cNvPr id="26" name="Text Box 84"/>
          <p:cNvSpPr txBox="1">
            <a:spLocks noChangeAspect="1" noChangeArrowheads="1"/>
          </p:cNvSpPr>
          <p:nvPr/>
        </p:nvSpPr>
        <p:spPr bwMode="auto">
          <a:xfrm>
            <a:off x="4067944" y="5023696"/>
            <a:ext cx="1516590" cy="33855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/>
              <a:t>Angriffstrupp</a:t>
            </a:r>
          </a:p>
        </p:txBody>
      </p:sp>
      <p:sp>
        <p:nvSpPr>
          <p:cNvPr id="27" name="Text Box 85"/>
          <p:cNvSpPr txBox="1">
            <a:spLocks noChangeAspect="1" noChangeArrowheads="1"/>
          </p:cNvSpPr>
          <p:nvPr/>
        </p:nvSpPr>
        <p:spPr bwMode="auto">
          <a:xfrm>
            <a:off x="5676988" y="5015566"/>
            <a:ext cx="1394846" cy="33855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/>
              <a:t>Wassertrupp</a:t>
            </a:r>
          </a:p>
        </p:txBody>
      </p:sp>
      <p:sp>
        <p:nvSpPr>
          <p:cNvPr id="28" name="Text Box 86"/>
          <p:cNvSpPr txBox="1">
            <a:spLocks noChangeAspect="1" noChangeArrowheads="1"/>
          </p:cNvSpPr>
          <p:nvPr/>
        </p:nvSpPr>
        <p:spPr bwMode="auto">
          <a:xfrm>
            <a:off x="7164288" y="5015566"/>
            <a:ext cx="1536319" cy="3385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/>
              <a:t>Schlauchtrupp</a:t>
            </a:r>
          </a:p>
        </p:txBody>
      </p:sp>
      <p:sp>
        <p:nvSpPr>
          <p:cNvPr id="30" name="Textfeld 1"/>
          <p:cNvSpPr txBox="1">
            <a:spLocks noChangeArrowheads="1"/>
          </p:cNvSpPr>
          <p:nvPr/>
        </p:nvSpPr>
        <p:spPr bwMode="auto">
          <a:xfrm>
            <a:off x="341835" y="5477123"/>
            <a:ext cx="542888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600" b="1" dirty="0"/>
              <a:t>Beispiele für eine Gruppe: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sz="1600" b="1" dirty="0"/>
              <a:t>Besatzung LF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sz="1600" b="1" dirty="0"/>
              <a:t>Besatzung HLF</a:t>
            </a:r>
          </a:p>
        </p:txBody>
      </p:sp>
      <p:cxnSp>
        <p:nvCxnSpPr>
          <p:cNvPr id="31" name="Gerade Verbindung mit Pfeil 30"/>
          <p:cNvCxnSpPr>
            <a:stCxn id="29" idx="1"/>
          </p:cNvCxnSpPr>
          <p:nvPr/>
        </p:nvCxnSpPr>
        <p:spPr>
          <a:xfrm flipH="1">
            <a:off x="4932041" y="2965594"/>
            <a:ext cx="732452" cy="58584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6392029" y="3068960"/>
            <a:ext cx="0" cy="319930"/>
          </a:xfrm>
          <a:prstGeom prst="straightConnector1">
            <a:avLst/>
          </a:prstGeom>
          <a:ln w="41275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29" idx="3"/>
          </p:cNvCxnSpPr>
          <p:nvPr/>
        </p:nvCxnSpPr>
        <p:spPr>
          <a:xfrm>
            <a:off x="7119564" y="2965594"/>
            <a:ext cx="692796" cy="58584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66"/>
          <p:cNvSpPr txBox="1">
            <a:spLocks noChangeAspect="1" noChangeArrowheads="1"/>
          </p:cNvSpPr>
          <p:nvPr/>
        </p:nvSpPr>
        <p:spPr bwMode="auto">
          <a:xfrm>
            <a:off x="5664493" y="2780928"/>
            <a:ext cx="145507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de-DE"/>
              <a:t>Truppführer</a:t>
            </a:r>
          </a:p>
        </p:txBody>
      </p:sp>
    </p:spTree>
    <p:extLst>
      <p:ext uri="{BB962C8B-B14F-4D97-AF65-F5344CB8AC3E}">
        <p14:creationId xmlns:p14="http://schemas.microsoft.com/office/powerpoint/2010/main" val="391368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Fahrzeug mit Gruppenkabine</a:t>
            </a:r>
          </a:p>
        </p:txBody>
      </p:sp>
      <p:grpSp>
        <p:nvGrpSpPr>
          <p:cNvPr id="12" name="Gruppieren 11"/>
          <p:cNvGrpSpPr>
            <a:grpSpLocks noChangeAspect="1"/>
          </p:cNvGrpSpPr>
          <p:nvPr/>
        </p:nvGrpSpPr>
        <p:grpSpPr>
          <a:xfrm>
            <a:off x="1302196" y="1422542"/>
            <a:ext cx="6539607" cy="4363144"/>
            <a:chOff x="624681" y="1303417"/>
            <a:chExt cx="7823200" cy="5219541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81" y="1303417"/>
              <a:ext cx="7823200" cy="5219541"/>
            </a:xfrm>
            <a:prstGeom prst="rect">
              <a:avLst/>
            </a:prstGeom>
          </p:spPr>
        </p:pic>
        <p:sp>
          <p:nvSpPr>
            <p:cNvPr id="14" name="Abgerundetes Rechteck 13"/>
            <p:cNvSpPr/>
            <p:nvPr/>
          </p:nvSpPr>
          <p:spPr>
            <a:xfrm>
              <a:off x="3347864" y="2420887"/>
              <a:ext cx="3960440" cy="3648077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5" name="Textfeld 1"/>
          <p:cNvSpPr txBox="1">
            <a:spLocks noChangeArrowheads="1"/>
          </p:cNvSpPr>
          <p:nvPr/>
        </p:nvSpPr>
        <p:spPr bwMode="auto">
          <a:xfrm>
            <a:off x="323528" y="5877272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/>
              <a:t>Hilfeleistungslöschgruppenfahrzeug </a:t>
            </a:r>
            <a:r>
              <a:rPr lang="de-DE" b="1" dirty="0"/>
              <a:t>HLF 20/24-2</a:t>
            </a:r>
          </a:p>
        </p:txBody>
      </p:sp>
    </p:spTree>
    <p:extLst>
      <p:ext uri="{BB962C8B-B14F-4D97-AF65-F5344CB8AC3E}">
        <p14:creationId xmlns:p14="http://schemas.microsoft.com/office/powerpoint/2010/main" val="283904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Gliederung der Mannschaft bei einer Staffel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5115"/>
              </p:ext>
            </p:extLst>
          </p:nvPr>
        </p:nvGraphicFramePr>
        <p:xfrm>
          <a:off x="1907704" y="2708920"/>
          <a:ext cx="6139103" cy="1844463"/>
        </p:xfrm>
        <a:graphic>
          <a:graphicData uri="http://schemas.openxmlformats.org/drawingml/2006/table">
            <a:tbl>
              <a:tblPr firstRow="1" bandRow="1"/>
              <a:tblGrid>
                <a:gridCol w="2071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1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3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Staffelführer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Maschinist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9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Angriffstrupp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Wassertrupp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T="45727" marB="45727">
                    <a:lnL w="12700" cmpd="sng">
                      <a:solidFill>
                        <a:sysClr val="window" lastClr="FFFFFF"/>
                      </a:solidFill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Mannschaftsstärke</a:t>
                      </a:r>
                    </a:p>
                  </a:txBody>
                  <a:tcPr marT="45727" marB="45727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T="45727" marB="45727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itchFamily="34" charset="0"/>
                          <a:cs typeface="Arial" pitchFamily="34" charset="0"/>
                        </a:rPr>
                        <a:t>+             5        </a:t>
                      </a:r>
                      <a:r>
                        <a:rPr lang="de-DE" sz="1600" b="1" baseline="0" dirty="0">
                          <a:latin typeface="Arial" pitchFamily="34" charset="0"/>
                          <a:cs typeface="Arial" pitchFamily="34" charset="0"/>
                        </a:rPr>
                        <a:t>=  6</a:t>
                      </a:r>
                      <a:endParaRPr lang="de-DE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7" marB="45727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55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Gliederung der Mannschaft bei einer Staffel</a:t>
            </a:r>
          </a:p>
        </p:txBody>
      </p:sp>
      <p:pic>
        <p:nvPicPr>
          <p:cNvPr id="11" name="Picture 49" descr="Logo_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95400"/>
            <a:ext cx="15843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9"/>
          <p:cNvSpPr>
            <a:spLocks noChangeAspect="1" noChangeArrowheads="1"/>
          </p:cNvSpPr>
          <p:nvPr/>
        </p:nvSpPr>
        <p:spPr bwMode="auto">
          <a:xfrm>
            <a:off x="1787948" y="3284538"/>
            <a:ext cx="1368425" cy="1366837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 sz="2400" b="1">
              <a:solidFill>
                <a:srgbClr val="000000"/>
              </a:solidFill>
            </a:endParaRPr>
          </a:p>
        </p:txBody>
      </p:sp>
      <p:sp>
        <p:nvSpPr>
          <p:cNvPr id="8" name="AutoShape 60"/>
          <p:cNvSpPr>
            <a:spLocks noChangeAspect="1" noChangeArrowheads="1"/>
          </p:cNvSpPr>
          <p:nvPr/>
        </p:nvSpPr>
        <p:spPr bwMode="auto">
          <a:xfrm>
            <a:off x="2351510" y="2635747"/>
            <a:ext cx="241300" cy="241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AutoShape 61"/>
          <p:cNvSpPr>
            <a:spLocks noChangeAspect="1" noChangeArrowheads="1"/>
          </p:cNvSpPr>
          <p:nvPr/>
        </p:nvSpPr>
        <p:spPr bwMode="auto">
          <a:xfrm>
            <a:off x="2351510" y="2971007"/>
            <a:ext cx="241300" cy="241300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0" name="AutoShape 62"/>
          <p:cNvSpPr>
            <a:spLocks noChangeAspect="1" noChangeArrowheads="1"/>
          </p:cNvSpPr>
          <p:nvPr/>
        </p:nvSpPr>
        <p:spPr bwMode="auto">
          <a:xfrm rot="8059861">
            <a:off x="2291185" y="3357563"/>
            <a:ext cx="338137" cy="338138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2" name="AutoShape 70"/>
          <p:cNvSpPr>
            <a:spLocks noChangeAspect="1" noChangeArrowheads="1"/>
          </p:cNvSpPr>
          <p:nvPr/>
        </p:nvSpPr>
        <p:spPr bwMode="auto">
          <a:xfrm>
            <a:off x="3515148" y="3284538"/>
            <a:ext cx="1368425" cy="1366837"/>
          </a:xfrm>
          <a:prstGeom prst="diamond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>
                <a:solidFill>
                  <a:srgbClr val="000000"/>
                </a:solidFill>
              </a:rPr>
              <a:t>Ma</a:t>
            </a:r>
          </a:p>
        </p:txBody>
      </p:sp>
      <p:sp>
        <p:nvSpPr>
          <p:cNvPr id="13" name="AutoShape 71"/>
          <p:cNvSpPr>
            <a:spLocks noChangeAspect="1" noChangeArrowheads="1"/>
          </p:cNvSpPr>
          <p:nvPr/>
        </p:nvSpPr>
        <p:spPr bwMode="auto">
          <a:xfrm>
            <a:off x="5170910" y="3284538"/>
            <a:ext cx="1368425" cy="1366837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4" name="AutoShape 72"/>
          <p:cNvSpPr>
            <a:spLocks noChangeAspect="1" noChangeArrowheads="1"/>
          </p:cNvSpPr>
          <p:nvPr/>
        </p:nvSpPr>
        <p:spPr bwMode="auto">
          <a:xfrm>
            <a:off x="7044160" y="3284538"/>
            <a:ext cx="1368425" cy="1366837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5" name="AutoShape 75"/>
          <p:cNvSpPr>
            <a:spLocks noChangeAspect="1" noChangeArrowheads="1"/>
          </p:cNvSpPr>
          <p:nvPr/>
        </p:nvSpPr>
        <p:spPr bwMode="auto">
          <a:xfrm>
            <a:off x="5157546" y="1606480"/>
            <a:ext cx="1368425" cy="1366837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6" name="AutoShape 76"/>
          <p:cNvSpPr>
            <a:spLocks noChangeAspect="1" noChangeArrowheads="1"/>
          </p:cNvSpPr>
          <p:nvPr/>
        </p:nvSpPr>
        <p:spPr bwMode="auto">
          <a:xfrm>
            <a:off x="7032253" y="1602868"/>
            <a:ext cx="1368425" cy="1366837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r>
              <a:rPr lang="de-DE" sz="2400" b="1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7" name="AutoShape 78"/>
          <p:cNvSpPr>
            <a:spLocks noChangeAspect="1" noChangeArrowheads="1"/>
          </p:cNvSpPr>
          <p:nvPr/>
        </p:nvSpPr>
        <p:spPr bwMode="auto">
          <a:xfrm rot="8059861">
            <a:off x="5675735" y="3357563"/>
            <a:ext cx="338137" cy="338138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8" name="AutoShape 79"/>
          <p:cNvSpPr>
            <a:spLocks noChangeAspect="1" noChangeArrowheads="1"/>
          </p:cNvSpPr>
          <p:nvPr/>
        </p:nvSpPr>
        <p:spPr bwMode="auto">
          <a:xfrm rot="8059861">
            <a:off x="7547398" y="3357563"/>
            <a:ext cx="338137" cy="338137"/>
          </a:xfrm>
          <a:prstGeom prst="rtTriangl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algn="ctr"/>
            <a:endParaRPr lang="de-DE">
              <a:solidFill>
                <a:srgbClr val="000000"/>
              </a:solidFill>
            </a:endParaRPr>
          </a:p>
        </p:txBody>
      </p:sp>
      <p:sp>
        <p:nvSpPr>
          <p:cNvPr id="19" name="Textfeld 67"/>
          <p:cNvSpPr txBox="1">
            <a:spLocks noChangeAspect="1" noChangeArrowheads="1"/>
          </p:cNvSpPr>
          <p:nvPr/>
        </p:nvSpPr>
        <p:spPr bwMode="auto">
          <a:xfrm>
            <a:off x="3515148" y="4719439"/>
            <a:ext cx="1368425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/>
            <a:r>
              <a:rPr lang="de-DE" sz="1600">
                <a:solidFill>
                  <a:srgbClr val="000000"/>
                </a:solidFill>
              </a:rPr>
              <a:t>Maschinist</a:t>
            </a:r>
          </a:p>
        </p:txBody>
      </p:sp>
      <p:sp>
        <p:nvSpPr>
          <p:cNvPr id="20" name="Textfeld 66"/>
          <p:cNvSpPr txBox="1">
            <a:spLocks noChangeAspect="1" noChangeArrowheads="1"/>
          </p:cNvSpPr>
          <p:nvPr/>
        </p:nvSpPr>
        <p:spPr bwMode="auto">
          <a:xfrm>
            <a:off x="1619672" y="4723606"/>
            <a:ext cx="1727200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/>
            <a:r>
              <a:rPr lang="de-DE" sz="1600" dirty="0">
                <a:solidFill>
                  <a:srgbClr val="000000"/>
                </a:solidFill>
              </a:rPr>
              <a:t>Staffelführer</a:t>
            </a:r>
          </a:p>
        </p:txBody>
      </p:sp>
      <p:sp>
        <p:nvSpPr>
          <p:cNvPr id="21" name="Text Box 84"/>
          <p:cNvSpPr txBox="1">
            <a:spLocks noChangeAspect="1" noChangeArrowheads="1"/>
          </p:cNvSpPr>
          <p:nvPr/>
        </p:nvSpPr>
        <p:spPr bwMode="auto">
          <a:xfrm>
            <a:off x="4955009" y="4706217"/>
            <a:ext cx="1800225" cy="33855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rgbClr val="000000"/>
                </a:solidFill>
              </a:rPr>
              <a:t>Angriffstrupp</a:t>
            </a:r>
          </a:p>
        </p:txBody>
      </p:sp>
      <p:sp>
        <p:nvSpPr>
          <p:cNvPr id="22" name="Text Box 85"/>
          <p:cNvSpPr txBox="1">
            <a:spLocks noChangeAspect="1" noChangeArrowheads="1"/>
          </p:cNvSpPr>
          <p:nvPr/>
        </p:nvSpPr>
        <p:spPr bwMode="auto">
          <a:xfrm>
            <a:off x="6828259" y="4706217"/>
            <a:ext cx="1800225" cy="338554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 dirty="0">
                <a:solidFill>
                  <a:srgbClr val="000000"/>
                </a:solidFill>
              </a:rPr>
              <a:t>Wassertrupp</a:t>
            </a:r>
          </a:p>
        </p:txBody>
      </p:sp>
      <p:sp>
        <p:nvSpPr>
          <p:cNvPr id="23" name="Textfeld 1"/>
          <p:cNvSpPr txBox="1">
            <a:spLocks noChangeArrowheads="1"/>
          </p:cNvSpPr>
          <p:nvPr/>
        </p:nvSpPr>
        <p:spPr bwMode="auto">
          <a:xfrm>
            <a:off x="341834" y="5477123"/>
            <a:ext cx="644420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sz="1600" b="1" dirty="0">
                <a:solidFill>
                  <a:srgbClr val="000000"/>
                </a:solidFill>
              </a:rPr>
              <a:t>Beispiele für eine Gruppe: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Besatzung </a:t>
            </a:r>
            <a:r>
              <a:rPr lang="de-DE" sz="1600" b="1" dirty="0" err="1">
                <a:solidFill>
                  <a:srgbClr val="000000"/>
                </a:solidFill>
              </a:rPr>
              <a:t>StLF</a:t>
            </a:r>
            <a:endParaRPr lang="de-DE" sz="1600" b="1" dirty="0">
              <a:solidFill>
                <a:srgbClr val="000000"/>
              </a:solidFill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rgbClr val="000000"/>
                </a:solidFill>
              </a:rPr>
              <a:t>Besatzung TSF-W</a:t>
            </a:r>
          </a:p>
        </p:txBody>
      </p:sp>
    </p:spTree>
    <p:extLst>
      <p:ext uri="{BB962C8B-B14F-4D97-AF65-F5344CB8AC3E}">
        <p14:creationId xmlns:p14="http://schemas.microsoft.com/office/powerpoint/2010/main" val="522395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2.2 Taktische Einheiten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sz="2000" dirty="0"/>
              <a:t>Fahrzeug mit Staffelkabine</a:t>
            </a:r>
          </a:p>
        </p:txBody>
      </p:sp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1496834" y="1406568"/>
            <a:ext cx="6588686" cy="4398696"/>
            <a:chOff x="624681" y="1301750"/>
            <a:chExt cx="7823200" cy="5222875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681" y="1301750"/>
              <a:ext cx="7823200" cy="5222875"/>
            </a:xfrm>
            <a:prstGeom prst="rect">
              <a:avLst/>
            </a:prstGeom>
          </p:spPr>
        </p:pic>
        <p:sp>
          <p:nvSpPr>
            <p:cNvPr id="11" name="Abgerundetes Rechteck 10"/>
            <p:cNvSpPr/>
            <p:nvPr/>
          </p:nvSpPr>
          <p:spPr>
            <a:xfrm>
              <a:off x="1115616" y="1700808"/>
              <a:ext cx="5688632" cy="4392488"/>
            </a:xfrm>
            <a:prstGeom prst="roundRect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7" name="Textfeld 1"/>
          <p:cNvSpPr txBox="1">
            <a:spLocks noChangeArrowheads="1"/>
          </p:cNvSpPr>
          <p:nvPr/>
        </p:nvSpPr>
        <p:spPr bwMode="auto">
          <a:xfrm>
            <a:off x="359568" y="5877272"/>
            <a:ext cx="8424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b="1" dirty="0">
                <a:solidFill>
                  <a:srgbClr val="000000"/>
                </a:solidFill>
              </a:rPr>
              <a:t>Tanklöschfahrzeug TLF 30/25</a:t>
            </a:r>
          </a:p>
        </p:txBody>
      </p:sp>
    </p:spTree>
    <p:extLst>
      <p:ext uri="{BB962C8B-B14F-4D97-AF65-F5344CB8AC3E}">
        <p14:creationId xmlns:p14="http://schemas.microsoft.com/office/powerpoint/2010/main" val="419863372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Arial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Arial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Bildschirmpräsentation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Verdana</vt:lpstr>
      <vt:lpstr>Larissa-Design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  <vt:lpstr>2.2 Taktische Einheiten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Daniel Kozlowski</dc:creator>
  <cp:lastModifiedBy>Tobias Frank</cp:lastModifiedBy>
  <cp:revision>48</cp:revision>
  <dcterms:modified xsi:type="dcterms:W3CDTF">2021-03-21T11:14:11Z</dcterms:modified>
</cp:coreProperties>
</file>